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1" r:id="rId2"/>
    <p:sldId id="267" r:id="rId3"/>
    <p:sldId id="281" r:id="rId4"/>
    <p:sldId id="289" r:id="rId5"/>
    <p:sldId id="299" r:id="rId6"/>
    <p:sldId id="300" r:id="rId7"/>
    <p:sldId id="280" r:id="rId8"/>
    <p:sldId id="268" r:id="rId9"/>
    <p:sldId id="282" r:id="rId10"/>
    <p:sldId id="283" r:id="rId11"/>
    <p:sldId id="284" r:id="rId12"/>
    <p:sldId id="269" r:id="rId13"/>
    <p:sldId id="298" r:id="rId14"/>
    <p:sldId id="294" r:id="rId15"/>
    <p:sldId id="277" r:id="rId16"/>
    <p:sldId id="279" r:id="rId17"/>
    <p:sldId id="287" r:id="rId18"/>
    <p:sldId id="288" r:id="rId19"/>
    <p:sldId id="295" r:id="rId20"/>
    <p:sldId id="296" r:id="rId21"/>
    <p:sldId id="297" r:id="rId22"/>
    <p:sldId id="264" r:id="rId23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3" autoAdjust="0"/>
    <p:restoredTop sz="94660"/>
  </p:normalViewPr>
  <p:slideViewPr>
    <p:cSldViewPr>
      <p:cViewPr>
        <p:scale>
          <a:sx n="66" d="100"/>
          <a:sy n="66" d="100"/>
        </p:scale>
        <p:origin x="-123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-1680" y="-9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spsrv02\fhf$\users\fhf-ElisabethA\03%20Rekruttering\Excel\Elevtall%20p&#229;%20landsbasis%20fordelt%20p&#229;%20fag%20mellom%202000-2008_Svein%200309200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/>
            </a:pPr>
            <a:r>
              <a:rPr lang="nb-NO"/>
              <a:t>Videregående skoler - Elevtall på landsbasis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Ark1!$A$5</c:f>
              <c:strCache>
                <c:ptCount val="1"/>
                <c:pt idx="0">
                  <c:v>Fiskeindustrifaget VKI*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Ark1!$B$4:$J$4</c:f>
              <c:numCache>
                <c:formatCode>General</c:formatCode>
                <c:ptCount val="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</c:numCache>
            </c:numRef>
          </c:cat>
          <c:val>
            <c:numRef>
              <c:f>Ark1!$B$5:$J$5</c:f>
              <c:numCache>
                <c:formatCode>General</c:formatCode>
                <c:ptCount val="9"/>
                <c:pt idx="0">
                  <c:v>35</c:v>
                </c:pt>
                <c:pt idx="1">
                  <c:v>30</c:v>
                </c:pt>
                <c:pt idx="2">
                  <c:v>29</c:v>
                </c:pt>
                <c:pt idx="3">
                  <c:v>34</c:v>
                </c:pt>
                <c:pt idx="4">
                  <c:v>37</c:v>
                </c:pt>
                <c:pt idx="5">
                  <c:v>67</c:v>
                </c:pt>
                <c:pt idx="6">
                  <c:v>10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Ark1!$A$6</c:f>
              <c:strCache>
                <c:ptCount val="1"/>
                <c:pt idx="0">
                  <c:v>Fiske og Fangst Vg2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Ark1!$B$4:$J$4</c:f>
              <c:numCache>
                <c:formatCode>General</c:formatCode>
                <c:ptCount val="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</c:numCache>
            </c:numRef>
          </c:cat>
          <c:val>
            <c:numRef>
              <c:f>Ark1!$B$6:$J$6</c:f>
              <c:numCache>
                <c:formatCode>General</c:formatCode>
                <c:ptCount val="9"/>
                <c:pt idx="0">
                  <c:v>85</c:v>
                </c:pt>
                <c:pt idx="1">
                  <c:v>95</c:v>
                </c:pt>
                <c:pt idx="2">
                  <c:v>115</c:v>
                </c:pt>
                <c:pt idx="3">
                  <c:v>142</c:v>
                </c:pt>
                <c:pt idx="4">
                  <c:v>69</c:v>
                </c:pt>
                <c:pt idx="5">
                  <c:v>111</c:v>
                </c:pt>
                <c:pt idx="6">
                  <c:v>110</c:v>
                </c:pt>
                <c:pt idx="7">
                  <c:v>95</c:v>
                </c:pt>
                <c:pt idx="8">
                  <c:v>106</c:v>
                </c:pt>
              </c:numCache>
            </c:numRef>
          </c:val>
        </c:ser>
        <c:ser>
          <c:idx val="2"/>
          <c:order val="2"/>
          <c:tx>
            <c:strRef>
              <c:f>Ark1!$A$7</c:f>
              <c:strCache>
                <c:ptCount val="1"/>
                <c:pt idx="0">
                  <c:v>Akvakultur Vg2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Ark1!$B$4:$J$4</c:f>
              <c:numCache>
                <c:formatCode>General</c:formatCode>
                <c:ptCount val="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</c:numCache>
            </c:numRef>
          </c:cat>
          <c:val>
            <c:numRef>
              <c:f>Ark1!$B$7:$J$7</c:f>
              <c:numCache>
                <c:formatCode>General</c:formatCode>
                <c:ptCount val="9"/>
                <c:pt idx="0">
                  <c:v>120</c:v>
                </c:pt>
                <c:pt idx="1">
                  <c:v>117</c:v>
                </c:pt>
                <c:pt idx="2">
                  <c:v>110</c:v>
                </c:pt>
                <c:pt idx="3">
                  <c:v>124</c:v>
                </c:pt>
                <c:pt idx="4">
                  <c:v>60</c:v>
                </c:pt>
                <c:pt idx="5">
                  <c:v>79</c:v>
                </c:pt>
                <c:pt idx="6">
                  <c:v>41</c:v>
                </c:pt>
                <c:pt idx="7">
                  <c:v>42</c:v>
                </c:pt>
                <c:pt idx="8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836352"/>
        <c:axId val="88838144"/>
      </c:barChart>
      <c:catAx>
        <c:axId val="88836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838144"/>
        <c:crosses val="autoZero"/>
        <c:auto val="1"/>
        <c:lblAlgn val="ctr"/>
        <c:lblOffset val="100"/>
        <c:noMultiLvlLbl val="0"/>
      </c:catAx>
      <c:valAx>
        <c:axId val="888381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8836352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62575597697542995"/>
          <c:y val="0.11765209736846098"/>
          <c:w val="0.37394954432127131"/>
          <c:h val="0.16739946451417329"/>
        </c:manualLayout>
      </c:layout>
      <c:overlay val="1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E5F530-5173-42B5-A150-2A7A4D088A89}" type="datetimeFigureOut">
              <a:rPr lang="nb-NO"/>
              <a:pPr>
                <a:defRPr/>
              </a:pPr>
              <a:t>25.05.2012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415D6CB-C6E9-48F4-B8B4-73F2572D597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006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nb-NO" smtClean="0"/>
          </a:p>
        </p:txBody>
      </p:sp>
      <p:sp>
        <p:nvSpPr>
          <p:cNvPr id="3072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F63ECB-05C8-4081-977C-4C67FE51EB8A}" type="slidenum">
              <a:rPr lang="nb-NO" smtClean="0"/>
              <a:pPr eaLnBrk="1" hangingPunct="1"/>
              <a:t>5</a:t>
            </a:fld>
            <a:endParaRPr lang="nb-NO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3994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D04372E-DD64-4E87-95F3-9DC4AAF9A29B}" type="slidenum">
              <a:rPr lang="nb-NO" smtClean="0"/>
              <a:pPr eaLnBrk="1" hangingPunct="1"/>
              <a:t>18</a:t>
            </a:fld>
            <a:endParaRPr lang="nb-NO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4096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E29B16C-FDC7-4DE6-B499-D31A338DC459}" type="slidenum">
              <a:rPr lang="nb-NO" smtClean="0"/>
              <a:pPr eaLnBrk="1" hangingPunct="1"/>
              <a:t>19</a:t>
            </a:fld>
            <a:endParaRPr lang="nb-N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i="1" smtClean="0"/>
          </a:p>
          <a:p>
            <a:pPr eaLnBrk="1" hangingPunct="1">
              <a:spcBef>
                <a:spcPct val="0"/>
              </a:spcBef>
            </a:pPr>
            <a:endParaRPr lang="nb-NO" i="1" smtClean="0"/>
          </a:p>
          <a:p>
            <a:pPr eaLnBrk="1" hangingPunct="1">
              <a:spcBef>
                <a:spcPct val="0"/>
              </a:spcBef>
            </a:pPr>
            <a:r>
              <a:rPr lang="nb-NO" smtClean="0"/>
              <a:t>NFH </a:t>
            </a:r>
            <a:r>
              <a:rPr lang="nb-NO" smtClean="0">
                <a:sym typeface="Wingdings" pitchFamily="2" charset="2"/>
              </a:rPr>
              <a:t> </a:t>
            </a:r>
          </a:p>
          <a:p>
            <a:pPr eaLnBrk="1" hangingPunct="1">
              <a:spcBef>
                <a:spcPct val="0"/>
              </a:spcBef>
            </a:pPr>
            <a:r>
              <a:rPr lang="nb-NO" smtClean="0">
                <a:sym typeface="Wingdings" pitchFamily="2" charset="2"/>
              </a:rPr>
              <a:t>For tiden er det hovedsakelig økonomistudenter ved fakultetet. De gjør mye bra bl.a. inturnship. Utfordringen er å nå frem til ungdom, gjøre dem klar over at fagtilbudet</a:t>
            </a:r>
          </a:p>
          <a:p>
            <a:pPr eaLnBrk="1" hangingPunct="1">
              <a:spcBef>
                <a:spcPct val="0"/>
              </a:spcBef>
            </a:pPr>
            <a:endParaRPr lang="nb-NO" smtClean="0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</a:pPr>
            <a:r>
              <a:rPr lang="nb-NO" smtClean="0">
                <a:sym typeface="Wingdings" pitchFamily="2" charset="2"/>
              </a:rPr>
              <a:t>HiBO </a:t>
            </a:r>
          </a:p>
          <a:p>
            <a:pPr eaLnBrk="1" hangingPunct="1">
              <a:spcBef>
                <a:spcPct val="0"/>
              </a:spcBef>
            </a:pPr>
            <a:r>
              <a:rPr lang="nb-NO" smtClean="0"/>
              <a:t>De 2 som takket ja, godtok å flytte over til annet fag. Som NFH, sliter de med å nå frem til ungdom.</a:t>
            </a:r>
          </a:p>
          <a:p>
            <a:pPr eaLnBrk="1" hangingPunct="1">
              <a:spcBef>
                <a:spcPct val="0"/>
              </a:spcBef>
            </a:pPr>
            <a:endParaRPr lang="nb-NO" smtClean="0"/>
          </a:p>
          <a:p>
            <a:pPr eaLnBrk="1" hangingPunct="1">
              <a:spcBef>
                <a:spcPct val="0"/>
              </a:spcBef>
            </a:pPr>
            <a:r>
              <a:rPr lang="nb-NO" smtClean="0"/>
              <a:t>NTNU </a:t>
            </a:r>
            <a:r>
              <a:rPr lang="nb-NO" smtClean="0">
                <a:sym typeface="Wingdings" pitchFamily="2" charset="2"/>
              </a:rPr>
              <a:t></a:t>
            </a:r>
          </a:p>
          <a:p>
            <a:pPr eaLnBrk="1" hangingPunct="1">
              <a:spcBef>
                <a:spcPct val="0"/>
              </a:spcBef>
            </a:pPr>
            <a:r>
              <a:rPr lang="nb-NO" smtClean="0">
                <a:sym typeface="Wingdings" pitchFamily="2" charset="2"/>
              </a:rPr>
              <a:t>Har aldri hatt så stor interesse som nå. Er uviss på hvorfor det går så bra.</a:t>
            </a:r>
          </a:p>
          <a:p>
            <a:pPr eaLnBrk="1" hangingPunct="1">
              <a:spcBef>
                <a:spcPct val="0"/>
              </a:spcBef>
            </a:pPr>
            <a:endParaRPr lang="nb-NO" smtClean="0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</a:pPr>
            <a:endParaRPr lang="nb-NO" smtClean="0"/>
          </a:p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3174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F0099DA-838A-4FA3-A53C-125BD13D9CCB}" type="slidenum">
              <a:rPr lang="nb-NO" smtClean="0"/>
              <a:pPr eaLnBrk="1" hangingPunct="1"/>
              <a:t>6</a:t>
            </a:fld>
            <a:endParaRPr lang="nb-N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smtClean="0"/>
              <a:t>.</a:t>
            </a:r>
          </a:p>
        </p:txBody>
      </p:sp>
      <p:sp>
        <p:nvSpPr>
          <p:cNvPr id="3277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ABA81E9-146E-4C01-8ADB-C394C8E472BF}" type="slidenum">
              <a:rPr lang="nb-NO" smtClean="0"/>
              <a:pPr eaLnBrk="1" hangingPunct="1"/>
              <a:t>7</a:t>
            </a:fld>
            <a:endParaRPr lang="nb-N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33796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47FB819-CE3D-426D-B96A-4059BE9B504B}" type="slidenum">
              <a:rPr lang="nb-NO" smtClean="0"/>
              <a:pPr eaLnBrk="1" hangingPunct="1"/>
              <a:t>10</a:t>
            </a:fld>
            <a:endParaRPr lang="nb-N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3482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11BE2CD-0308-4D2F-8C2F-EA242E0044F5}" type="slidenum">
              <a:rPr lang="nb-NO" smtClean="0"/>
              <a:pPr eaLnBrk="1" hangingPunct="1"/>
              <a:t>12</a:t>
            </a:fld>
            <a:endParaRPr lang="nb-N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3584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C23B641-5DD6-4DAC-88FA-435D077E9EBF}" type="slidenum">
              <a:rPr lang="nb-NO" smtClean="0"/>
              <a:pPr eaLnBrk="1" hangingPunct="1"/>
              <a:t>13</a:t>
            </a:fld>
            <a:endParaRPr lang="nb-N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3686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B41110E-3158-4101-B7C2-8FA6F342E500}" type="slidenum">
              <a:rPr lang="nb-NO" smtClean="0"/>
              <a:pPr eaLnBrk="1" hangingPunct="1"/>
              <a:t>15</a:t>
            </a:fld>
            <a:endParaRPr lang="nb-NO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3789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11F324C-EEB2-4E47-B2DA-63D92CEACAD5}" type="slidenum">
              <a:rPr lang="nb-NO" smtClean="0"/>
              <a:pPr eaLnBrk="1" hangingPunct="1"/>
              <a:t>16</a:t>
            </a:fld>
            <a:endParaRPr lang="nb-NO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38916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6A658E2-4897-496E-89F3-D55210E082B3}" type="slidenum">
              <a:rPr lang="nb-NO" smtClean="0"/>
              <a:pPr eaLnBrk="1" hangingPunct="1"/>
              <a:t>17</a:t>
            </a:fld>
            <a:endParaRPr lang="nb-N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/>
          </a:p>
        </p:txBody>
      </p:sp>
      <p:pic>
        <p:nvPicPr>
          <p:cNvPr id="5" name="Bilde 6" descr="forside_1000_45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5" descr="fhf_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8394" y="2771791"/>
            <a:ext cx="1324714" cy="2728911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214546" y="3673487"/>
            <a:ext cx="6500858" cy="1470025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214546" y="5148290"/>
            <a:ext cx="6500858" cy="423850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581775" y="6245225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1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/>
          </a:p>
        </p:txBody>
      </p:sp>
      <p:sp>
        <p:nvSpPr>
          <p:cNvPr id="3" name="Tittel 1"/>
          <p:cNvSpPr txBox="1">
            <a:spLocks/>
          </p:cNvSpPr>
          <p:nvPr userDrawn="1"/>
        </p:nvSpPr>
        <p:spPr>
          <a:xfrm>
            <a:off x="2571750" y="5878513"/>
            <a:ext cx="3571875" cy="8572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14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Fiskeri- og havbruksnæringens forskningsfond</a:t>
            </a:r>
            <a:endParaRPr lang="nb-NO" sz="14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Bilde 3" descr="fhf_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9058" y="4000504"/>
            <a:ext cx="873891" cy="1800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4514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ny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/>
          </a:p>
        </p:txBody>
      </p:sp>
      <p:pic>
        <p:nvPicPr>
          <p:cNvPr id="6" name="Bilde 5" descr="fhf_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394" y="2771791"/>
            <a:ext cx="1324714" cy="2728911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214546" y="3673487"/>
            <a:ext cx="6500858" cy="1470025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214546" y="5148290"/>
            <a:ext cx="6500858" cy="423850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8" name="Plassholder for bilde 2"/>
          <p:cNvSpPr>
            <a:spLocks noGrp="1"/>
          </p:cNvSpPr>
          <p:nvPr>
            <p:ph type="pic" idx="13"/>
          </p:nvPr>
        </p:nvSpPr>
        <p:spPr>
          <a:xfrm>
            <a:off x="0" y="1"/>
            <a:ext cx="9144000" cy="3428999"/>
          </a:xfrm>
          <a:ln w="28575">
            <a:noFill/>
          </a:ln>
        </p:spPr>
        <p:txBody>
          <a:bodyPr anchor="ctr"/>
          <a:lstStyle>
            <a:lvl1pPr marL="0" indent="0" algn="ctr">
              <a:buNone/>
              <a:defRPr sz="12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>
          <a:xfrm>
            <a:off x="6581775" y="6245225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62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7615262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4089350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tående bil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7" name="Plassholder for bilde 2"/>
          <p:cNvSpPr>
            <a:spLocks noGrp="1"/>
          </p:cNvSpPr>
          <p:nvPr>
            <p:ph type="pic" idx="13"/>
          </p:nvPr>
        </p:nvSpPr>
        <p:spPr>
          <a:xfrm>
            <a:off x="4857752" y="1571612"/>
            <a:ext cx="3071834" cy="4429156"/>
          </a:xfrm>
          <a:ln w="28575">
            <a:solidFill>
              <a:srgbClr val="6699FF"/>
            </a:solidFill>
          </a:ln>
        </p:spPr>
        <p:txBody>
          <a:bodyPr anchor="ctr"/>
          <a:lstStyle>
            <a:lvl1pPr marL="0" indent="0" algn="ctr">
              <a:buNone/>
              <a:defRPr sz="12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428596" y="1571612"/>
            <a:ext cx="4214842" cy="442915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267333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liggende bil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7" name="Plassholder for bilde 2"/>
          <p:cNvSpPr>
            <a:spLocks noGrp="1"/>
          </p:cNvSpPr>
          <p:nvPr>
            <p:ph type="pic" idx="13"/>
          </p:nvPr>
        </p:nvSpPr>
        <p:spPr>
          <a:xfrm>
            <a:off x="500034" y="1428735"/>
            <a:ext cx="7429552" cy="2500331"/>
          </a:xfrm>
          <a:ln w="28575">
            <a:solidFill>
              <a:srgbClr val="6699FF"/>
            </a:solidFill>
          </a:ln>
        </p:spPr>
        <p:txBody>
          <a:bodyPr anchor="ctr"/>
          <a:lstStyle>
            <a:lvl1pPr marL="0" indent="0" algn="ctr">
              <a:buNone/>
              <a:defRPr sz="12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500034" y="4000504"/>
            <a:ext cx="7429552" cy="214313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28689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300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22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- 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fhfpp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0"/>
            <a:ext cx="5087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6" descr="midtsid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29625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85852" y="3643314"/>
            <a:ext cx="6357982" cy="720744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76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- ny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hfpp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0"/>
            <a:ext cx="5087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 userDrawn="1"/>
        </p:nvSpPr>
        <p:spPr>
          <a:xfrm>
            <a:off x="214313" y="1000125"/>
            <a:ext cx="3929062" cy="214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00166" y="3643314"/>
            <a:ext cx="6143668" cy="720744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Plassholder for bilde 2"/>
          <p:cNvSpPr>
            <a:spLocks noGrp="1"/>
          </p:cNvSpPr>
          <p:nvPr>
            <p:ph type="pic" idx="13"/>
          </p:nvPr>
        </p:nvSpPr>
        <p:spPr>
          <a:xfrm>
            <a:off x="0" y="1"/>
            <a:ext cx="8429652" cy="3500437"/>
          </a:xfrm>
          <a:ln w="28575">
            <a:noFill/>
          </a:ln>
        </p:spPr>
        <p:txBody>
          <a:bodyPr anchor="ctr"/>
          <a:lstStyle>
            <a:lvl1pPr marL="0" indent="0" algn="ctr">
              <a:buNone/>
              <a:defRPr sz="12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707968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hfpp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0"/>
            <a:ext cx="5087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tekststiler i malen</a:t>
            </a:r>
          </a:p>
          <a:p>
            <a:pPr lvl="1"/>
            <a:r>
              <a:rPr lang="en-US" smtClean="0"/>
              <a:t>Andre nivå</a:t>
            </a:r>
          </a:p>
        </p:txBody>
      </p:sp>
      <p:cxnSp>
        <p:nvCxnSpPr>
          <p:cNvPr id="9" name="Rett linje 8"/>
          <p:cNvCxnSpPr/>
          <p:nvPr/>
        </p:nvCxnSpPr>
        <p:spPr>
          <a:xfrm>
            <a:off x="285750" y="1071563"/>
            <a:ext cx="8501063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4" r:id="rId8"/>
    <p:sldLayoutId id="2147483725" r:id="rId9"/>
    <p:sldLayoutId id="2147483726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rebuchet MS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rebuchet MS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rebuchet MS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rebuchet MS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tel 1"/>
          <p:cNvSpPr>
            <a:spLocks noGrp="1"/>
          </p:cNvSpPr>
          <p:nvPr>
            <p:ph type="ctrTitle"/>
          </p:nvPr>
        </p:nvSpPr>
        <p:spPr>
          <a:xfrm>
            <a:off x="2214563" y="3673475"/>
            <a:ext cx="6500812" cy="1470025"/>
          </a:xfrm>
        </p:spPr>
        <p:txBody>
          <a:bodyPr/>
          <a:lstStyle/>
          <a:p>
            <a:pPr eaLnBrk="1" hangingPunct="1"/>
            <a:r>
              <a:rPr lang="nb-NO" smtClean="0"/>
              <a:t>Økt rekruttering til marin sektor</a:t>
            </a:r>
          </a:p>
        </p:txBody>
      </p:sp>
      <p:sp>
        <p:nvSpPr>
          <p:cNvPr id="7171" name="Undertittel 3"/>
          <p:cNvSpPr>
            <a:spLocks noGrp="1"/>
          </p:cNvSpPr>
          <p:nvPr>
            <p:ph type="subTitle" idx="1"/>
          </p:nvPr>
        </p:nvSpPr>
        <p:spPr>
          <a:xfrm>
            <a:off x="2214563" y="5148263"/>
            <a:ext cx="6500812" cy="423862"/>
          </a:xfrm>
        </p:spPr>
        <p:txBody>
          <a:bodyPr/>
          <a:lstStyle/>
          <a:p>
            <a:pPr eaLnBrk="1" hangingPunct="1"/>
            <a:r>
              <a:rPr lang="nb-NO" smtClean="0"/>
              <a:t>Presentasjon under årsmøtet til FosFor  09/12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38" cy="1143000"/>
          </a:xfrm>
        </p:spPr>
        <p:txBody>
          <a:bodyPr/>
          <a:lstStyle/>
          <a:p>
            <a:pPr eaLnBrk="1" hangingPunct="1"/>
            <a:r>
              <a:rPr lang="nb-NO" smtClean="0"/>
              <a:t>Styringsgruppen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57313"/>
            <a:ext cx="7615238" cy="5143500"/>
          </a:xfrm>
          <a:prstGeom prst="roundRect">
            <a:avLst>
              <a:gd name="adj" fmla="val 707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nb-NO" sz="1900" dirty="0" smtClean="0"/>
              <a:t>Leder </a:t>
            </a:r>
            <a:r>
              <a:rPr lang="nb-NO" sz="1900" dirty="0" smtClean="0">
                <a:sym typeface="Wingdings" pitchFamily="2" charset="2"/>
              </a:rPr>
              <a:t></a:t>
            </a:r>
            <a:r>
              <a:rPr lang="nb-NO" sz="1900" dirty="0" smtClean="0"/>
              <a:t> Trude, SINTEF Fiskeri og Havbruk</a:t>
            </a:r>
          </a:p>
          <a:p>
            <a:pPr eaLnBrk="1" hangingPunct="1"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nb-NO" sz="1900" dirty="0" smtClean="0"/>
              <a:t>Nestleder </a:t>
            </a:r>
            <a:r>
              <a:rPr lang="nb-NO" sz="1900" dirty="0" smtClean="0">
                <a:sym typeface="Wingdings" pitchFamily="2" charset="2"/>
              </a:rPr>
              <a:t></a:t>
            </a:r>
            <a:r>
              <a:rPr lang="nb-NO" sz="1900" dirty="0" smtClean="0"/>
              <a:t> Camilla Schreiner, Universitetet i Oslo</a:t>
            </a:r>
          </a:p>
          <a:p>
            <a:pPr eaLnBrk="1" hangingPunct="1">
              <a:buClr>
                <a:schemeClr val="hlink"/>
              </a:buClr>
              <a:buFont typeface="Arial" pitchFamily="34" charset="0"/>
              <a:buChar char="•"/>
              <a:defRPr/>
            </a:pPr>
            <a:endParaRPr lang="nb-NO" sz="1900" dirty="0" smtClean="0"/>
          </a:p>
          <a:p>
            <a:pPr eaLnBrk="1" hangingPunct="1"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nb-NO" sz="1900" dirty="0" smtClean="0"/>
              <a:t>Fylkeskommunene – Sigurd Bjørgo</a:t>
            </a:r>
          </a:p>
          <a:p>
            <a:pPr eaLnBrk="1" hangingPunct="1"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nb-NO" sz="1900" dirty="0" smtClean="0"/>
              <a:t>Norges Fiskarlag – Janita Arhaug</a:t>
            </a:r>
          </a:p>
          <a:p>
            <a:pPr eaLnBrk="1" hangingPunct="1"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nb-NO" sz="1900" dirty="0" smtClean="0"/>
              <a:t>Fiskebåtredernes Forbund – Paul Gustav Remøy</a:t>
            </a:r>
          </a:p>
          <a:p>
            <a:pPr eaLnBrk="1" hangingPunct="1"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nb-NO" sz="1900" dirty="0" smtClean="0"/>
              <a:t>Fiskeri- og havbruksnæringens landsforening – Marit Bærøe</a:t>
            </a:r>
          </a:p>
          <a:p>
            <a:pPr eaLnBrk="1" hangingPunct="1"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nb-NO" sz="1900" dirty="0" smtClean="0"/>
              <a:t>Norges kystfiskarlag – Håvard Jacobsen</a:t>
            </a:r>
          </a:p>
          <a:p>
            <a:pPr eaLnBrk="1" hangingPunct="1"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nb-NO" sz="1900" dirty="0" smtClean="0"/>
              <a:t>NNN, LO – Kim Jelle</a:t>
            </a:r>
          </a:p>
          <a:p>
            <a:pPr eaLnBrk="1" hangingPunct="1"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nb-NO" sz="1900" dirty="0" smtClean="0"/>
              <a:t>NSF, LO – Ann Jorunn Olsen</a:t>
            </a:r>
          </a:p>
          <a:p>
            <a:pPr eaLnBrk="1" hangingPunct="1"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nb-NO" sz="1900" dirty="0" smtClean="0"/>
              <a:t>Norske sjømatbedrifters landsforening – Britt Mosseng</a:t>
            </a:r>
          </a:p>
          <a:p>
            <a:pPr eaLnBrk="1" hangingPunct="1"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nb-NO" sz="1900" dirty="0" smtClean="0"/>
              <a:t>Opplæringskontorene for fiskerifag – Kjersti Meland</a:t>
            </a:r>
          </a:p>
          <a:p>
            <a:pPr eaLnBrk="1" hangingPunct="1"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nb-NO" sz="1900" dirty="0" smtClean="0"/>
              <a:t>FOSFOR (skoler m/fiskerifaglig utdanning) – Erling Sandnes</a:t>
            </a:r>
          </a:p>
          <a:p>
            <a:pPr eaLnBrk="1" hangingPunct="1"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nb-NO" sz="1900" dirty="0" smtClean="0"/>
              <a:t>Sjøfartsdirektoratet – Jack Arild Andersen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38" cy="1143000"/>
          </a:xfrm>
        </p:spPr>
        <p:txBody>
          <a:bodyPr/>
          <a:lstStyle/>
          <a:p>
            <a:pPr eaLnBrk="1" hangingPunct="1"/>
            <a:r>
              <a:rPr lang="nb-NO" smtClean="0"/>
              <a:t>Styre med erfaring, kunnskap og vilje</a:t>
            </a:r>
          </a:p>
        </p:txBody>
      </p:sp>
      <p:sp>
        <p:nvSpPr>
          <p:cNvPr id="17411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7615238" cy="4525963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nb-NO" smtClean="0"/>
              <a:t>Leder med lang erfaring innen rekrutteringsarbeid</a:t>
            </a:r>
          </a:p>
          <a:p>
            <a:pPr lvl="1" eaLnBrk="1" hangingPunct="1">
              <a:lnSpc>
                <a:spcPct val="125000"/>
              </a:lnSpc>
            </a:pPr>
            <a:r>
              <a:rPr lang="nb-NO" sz="1600" smtClean="0"/>
              <a:t>Seniorrådgiver SINTEF Fiskeri og havbruk</a:t>
            </a:r>
          </a:p>
          <a:p>
            <a:pPr lvl="1" eaLnBrk="1" hangingPunct="1">
              <a:lnSpc>
                <a:spcPct val="125000"/>
              </a:lnSpc>
            </a:pPr>
            <a:r>
              <a:rPr lang="nb-NO" sz="1600" smtClean="0"/>
              <a:t>Jobbet i Marinet/FOS/RUBIN</a:t>
            </a:r>
          </a:p>
          <a:p>
            <a:pPr lvl="1" eaLnBrk="1" hangingPunct="1">
              <a:lnSpc>
                <a:spcPct val="125000"/>
              </a:lnSpc>
            </a:pPr>
            <a:r>
              <a:rPr lang="nb-NO" sz="1600" smtClean="0"/>
              <a:t>FFK/FINKO: Var prosjektleder for Rekrutteringsprogrammet</a:t>
            </a:r>
          </a:p>
          <a:p>
            <a:pPr lvl="1" eaLnBrk="1" hangingPunct="1">
              <a:lnSpc>
                <a:spcPct val="125000"/>
              </a:lnSpc>
            </a:pPr>
            <a:r>
              <a:rPr lang="nb-NO" sz="1600" smtClean="0"/>
              <a:t>Rådgiver KPMG</a:t>
            </a:r>
          </a:p>
          <a:p>
            <a:pPr eaLnBrk="1" hangingPunct="1">
              <a:lnSpc>
                <a:spcPct val="125000"/>
              </a:lnSpc>
            </a:pPr>
            <a:r>
              <a:rPr lang="nb-NO" smtClean="0"/>
              <a:t>Nestleder med kunnskap om ungdommers valg</a:t>
            </a:r>
          </a:p>
          <a:p>
            <a:pPr lvl="1" eaLnBrk="1" hangingPunct="1">
              <a:lnSpc>
                <a:spcPct val="125000"/>
              </a:lnSpc>
            </a:pPr>
            <a:r>
              <a:rPr lang="nb-NO" sz="1600" smtClean="0"/>
              <a:t>Forsker ved Naturvitensenteret i Oslo</a:t>
            </a:r>
          </a:p>
          <a:p>
            <a:pPr lvl="1" eaLnBrk="1" hangingPunct="1">
              <a:lnSpc>
                <a:spcPct val="125000"/>
              </a:lnSpc>
            </a:pPr>
            <a:r>
              <a:rPr lang="nb-NO" sz="1600" smtClean="0"/>
              <a:t>Har forsket på ungdommers valg av utdanning og yrke, med fokus på realfag (internasjonalt undersøkelse)</a:t>
            </a:r>
          </a:p>
          <a:p>
            <a:pPr lvl="1" eaLnBrk="1" hangingPunct="1">
              <a:lnSpc>
                <a:spcPct val="125000"/>
              </a:lnSpc>
            </a:pPr>
            <a:r>
              <a:rPr lang="nb-NO" sz="1600" smtClean="0"/>
              <a:t>Skal gjennomføre en ny undersøkelse på ungdommers valg/fravalg av realfag (nasjonal undersøkelse)</a:t>
            </a:r>
          </a:p>
          <a:p>
            <a:pPr eaLnBrk="1" hangingPunct="1">
              <a:lnSpc>
                <a:spcPct val="125000"/>
              </a:lnSpc>
            </a:pPr>
            <a:r>
              <a:rPr lang="nb-NO" smtClean="0"/>
              <a:t>Kompetente og tente styremedlemmer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endParaRPr lang="nb-N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38" cy="1143000"/>
          </a:xfrm>
        </p:spPr>
        <p:txBody>
          <a:bodyPr/>
          <a:lstStyle/>
          <a:p>
            <a:pPr eaLnBrk="1" hangingPunct="1"/>
            <a:r>
              <a:rPr lang="nb-NO" smtClean="0"/>
              <a:t>Mål (mandatet)</a:t>
            </a:r>
          </a:p>
        </p:txBody>
      </p:sp>
      <p:sp>
        <p:nvSpPr>
          <p:cNvPr id="18435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7615238" cy="4525963"/>
          </a:xfrm>
        </p:spPr>
        <p:txBody>
          <a:bodyPr/>
          <a:lstStyle/>
          <a:p>
            <a:pPr eaLnBrk="1" hangingPunct="1"/>
            <a:r>
              <a:rPr lang="nb-NO" sz="2000" smtClean="0"/>
              <a:t>Styringsgruppen skal organisere og koordinerer det overordnede og nasjonale rekrutteringsarbeidet for marin sektor</a:t>
            </a:r>
          </a:p>
          <a:p>
            <a:pPr eaLnBrk="1" hangingPunct="1"/>
            <a:r>
              <a:rPr lang="nb-NO" sz="2000" smtClean="0"/>
              <a:t>Utarbeide strategi og handlingsplaner som synliggjør visjon, konkrete målbare mål og tiltak for arbeidet som skal gjøres i prosjektperioden</a:t>
            </a:r>
          </a:p>
          <a:p>
            <a:pPr eaLnBrk="1" hangingPunct="1"/>
            <a:r>
              <a:rPr lang="nb-NO" sz="2000" smtClean="0"/>
              <a:t>FKDs målsetninger og føringer for arbeidet med rekruttering skal legges til grunn for strategi og handlingsplaner</a:t>
            </a:r>
          </a:p>
          <a:p>
            <a:pPr eaLnBrk="1" hangingPunct="1"/>
            <a:r>
              <a:rPr lang="nb-NO" sz="2000" smtClean="0"/>
              <a:t>Planene skal diskuteres, forankres og godkjennes av styringsgruppens medlemmer</a:t>
            </a:r>
          </a:p>
          <a:p>
            <a:pPr eaLnBrk="1" hangingPunct="1"/>
            <a:r>
              <a:rPr lang="nb-NO" sz="2000" smtClean="0"/>
              <a:t>Styringsgruppen skal påse at arbeidet forankres i næringen og har nødvendig fremdrift</a:t>
            </a:r>
          </a:p>
          <a:p>
            <a:pPr eaLnBrk="1" hangingPunct="1"/>
            <a:r>
              <a:rPr lang="nb-NO" sz="2000" smtClean="0"/>
              <a:t>Styringsgruppen skal godkjenne rapporter om fremdrift som sendes til FKD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38" cy="1143000"/>
          </a:xfrm>
        </p:spPr>
        <p:txBody>
          <a:bodyPr/>
          <a:lstStyle/>
          <a:p>
            <a:pPr eaLnBrk="1" hangingPunct="1"/>
            <a:r>
              <a:rPr lang="nb-NO" smtClean="0"/>
              <a:t>Sekretariatet (FHF)</a:t>
            </a:r>
          </a:p>
        </p:txBody>
      </p:sp>
      <p:sp>
        <p:nvSpPr>
          <p:cNvPr id="19459" name="Plassholder for innhold 2"/>
          <p:cNvSpPr>
            <a:spLocks noGrp="1"/>
          </p:cNvSpPr>
          <p:nvPr>
            <p:ph idx="1"/>
          </p:nvPr>
        </p:nvSpPr>
        <p:spPr>
          <a:xfrm>
            <a:off x="457200" y="1714500"/>
            <a:ext cx="7615238" cy="4411663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nb-NO" sz="2400" smtClean="0"/>
              <a:t>Økonomisk styring – Direktør Terje Flatøy</a:t>
            </a:r>
          </a:p>
          <a:p>
            <a:pPr eaLnBrk="1" hangingPunct="1">
              <a:lnSpc>
                <a:spcPct val="125000"/>
              </a:lnSpc>
            </a:pPr>
            <a:r>
              <a:rPr lang="nb-NO" sz="2400" smtClean="0"/>
              <a:t>Prosjektledere med kontorplassering hos Fiskarlaget</a:t>
            </a:r>
          </a:p>
          <a:p>
            <a:pPr lvl="1" eaLnBrk="1" hangingPunct="1">
              <a:lnSpc>
                <a:spcPct val="125000"/>
              </a:lnSpc>
            </a:pPr>
            <a:r>
              <a:rPr lang="nb-NO" smtClean="0"/>
              <a:t>Astrid Haugslett </a:t>
            </a:r>
            <a:r>
              <a:rPr lang="nb-NO" smtClean="0">
                <a:sym typeface="Wingdings" pitchFamily="2" charset="2"/>
              </a:rPr>
              <a:t> J</a:t>
            </a:r>
            <a:r>
              <a:rPr lang="nb-NO" smtClean="0"/>
              <a:t>obbet med barne-tv serien ”Ugler i mosen” i NRK og har studert marin biologi på NFH </a:t>
            </a:r>
          </a:p>
          <a:p>
            <a:pPr lvl="1" eaLnBrk="1" hangingPunct="1">
              <a:lnSpc>
                <a:spcPct val="125000"/>
              </a:lnSpc>
            </a:pPr>
            <a:r>
              <a:rPr lang="nb-NO" smtClean="0"/>
              <a:t>Elisabeth Aasum </a:t>
            </a:r>
            <a:r>
              <a:rPr lang="nb-NO" smtClean="0">
                <a:sym typeface="Wingdings" pitchFamily="2" charset="2"/>
              </a:rPr>
              <a:t></a:t>
            </a:r>
            <a:r>
              <a:rPr lang="nb-NO" smtClean="0"/>
              <a:t> Tidligere produktsjef i Skretting og utdannet fiskehelsebiolog fra NFH</a:t>
            </a:r>
          </a:p>
          <a:p>
            <a:pPr lvl="1" eaLnBrk="1" hangingPunct="1">
              <a:lnSpc>
                <a:spcPct val="125000"/>
              </a:lnSpc>
            </a:pPr>
            <a:endParaRPr lang="nb-N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tel 1"/>
          <p:cNvSpPr>
            <a:spLocks noGrp="1"/>
          </p:cNvSpPr>
          <p:nvPr>
            <p:ph type="title"/>
          </p:nvPr>
        </p:nvSpPr>
        <p:spPr>
          <a:xfrm>
            <a:off x="1285875" y="4714875"/>
            <a:ext cx="6143625" cy="720725"/>
          </a:xfrm>
        </p:spPr>
        <p:txBody>
          <a:bodyPr/>
          <a:lstStyle/>
          <a:p>
            <a:pPr algn="ctr" eaLnBrk="1" hangingPunct="1"/>
            <a:r>
              <a:rPr lang="nb-NO" smtClean="0">
                <a:solidFill>
                  <a:srgbClr val="002060"/>
                </a:solidFill>
              </a:rPr>
              <a:t>Hvordan få tak i og holde på ungdommen!?</a:t>
            </a:r>
            <a:endParaRPr lang="nb-NO" smtClean="0"/>
          </a:p>
        </p:txBody>
      </p:sp>
      <p:grpSp>
        <p:nvGrpSpPr>
          <p:cNvPr id="20483" name="Gruppe 9"/>
          <p:cNvGrpSpPr>
            <a:grpSpLocks/>
          </p:cNvGrpSpPr>
          <p:nvPr/>
        </p:nvGrpSpPr>
        <p:grpSpPr bwMode="auto">
          <a:xfrm>
            <a:off x="0" y="0"/>
            <a:ext cx="9144000" cy="4319588"/>
            <a:chOff x="1" y="0"/>
            <a:chExt cx="9143999" cy="4320000"/>
          </a:xfrm>
        </p:grpSpPr>
        <p:pic>
          <p:nvPicPr>
            <p:cNvPr id="20484" name="Picture 5" descr="\\aspsrv02\fhf$\users\fhf-ElisabethA\My Pictures\Microsoft Clip Organizer\j042273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4319999" cy="43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5" name="Picture 6" descr="\\aspsrv02\fhf$\users\fhf-ElisabethA\My Pictures\Microsoft Clip Organizer\j043091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48" y="0"/>
              <a:ext cx="3168282" cy="43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6" name="Picture 7" descr="\\aspsrv02\fhf$\users\fhf-ElisabethA\My Pictures\Microsoft Clip Organizer\j0422295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79"/>
            <a:stretch>
              <a:fillRect/>
            </a:stretch>
          </p:blipFill>
          <p:spPr bwMode="auto">
            <a:xfrm>
              <a:off x="7420656" y="0"/>
              <a:ext cx="1723344" cy="43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7615238" cy="4525963"/>
          </a:xfrm>
        </p:spPr>
        <p:txBody>
          <a:bodyPr/>
          <a:lstStyle/>
          <a:p>
            <a:pPr eaLnBrk="1" hangingPunct="1"/>
            <a:r>
              <a:rPr lang="nb-NO" smtClean="0"/>
              <a:t>Fiskeri- og havbruksnæringen sliter med et traust og stereotyp omdømme</a:t>
            </a:r>
          </a:p>
          <a:p>
            <a:pPr eaLnBrk="1" hangingPunct="1"/>
            <a:r>
              <a:rPr lang="nb-NO" smtClean="0"/>
              <a:t>Medieomtaler er ofte negativt vinklet</a:t>
            </a:r>
          </a:p>
          <a:p>
            <a:pPr eaLnBrk="1" hangingPunct="1"/>
            <a:r>
              <a:rPr lang="nb-NO" smtClean="0"/>
              <a:t>Prof.Kjell Arne Rørvik: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nb-NO" smtClean="0"/>
              <a:t>Kravet til godt omdømme er komplekst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nb-NO" smtClean="0"/>
              <a:t>Ikke bare bedriften/organisasjonen skal ha godt omdømme, men også bransjen, sektoren, stedet, regionen og landet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nb-NO" smtClean="0"/>
              <a:t>Det vil si at hele </a:t>
            </a:r>
            <a:r>
              <a:rPr lang="nb-NO" i="1" smtClean="0"/>
              <a:t>næringens</a:t>
            </a:r>
            <a:r>
              <a:rPr lang="nb-NO" smtClean="0"/>
              <a:t> rykte kan gjøre det vanskelig å skaffe seg arbeidskraft</a:t>
            </a:r>
          </a:p>
        </p:txBody>
      </p:sp>
      <p:sp>
        <p:nvSpPr>
          <p:cNvPr id="21507" name="Tit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38" cy="1143000"/>
          </a:xfrm>
        </p:spPr>
        <p:txBody>
          <a:bodyPr/>
          <a:lstStyle/>
          <a:p>
            <a:pPr eaLnBrk="1" hangingPunct="1"/>
            <a:r>
              <a:rPr lang="nb-NO" smtClean="0"/>
              <a:t>Omdømmets betydning for rekruttering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38" cy="1143000"/>
          </a:xfrm>
        </p:spPr>
        <p:txBody>
          <a:bodyPr/>
          <a:lstStyle/>
          <a:p>
            <a:pPr eaLnBrk="1" hangingPunct="1"/>
            <a:r>
              <a:rPr lang="nb-NO" smtClean="0"/>
              <a:t>Hva kjennetegner virksomheter med godt omdømme? </a:t>
            </a:r>
            <a:r>
              <a:rPr lang="nb-NO" sz="1800" smtClean="0"/>
              <a:t>(C Fombrun og C van Riel)</a:t>
            </a:r>
            <a:endParaRPr lang="nb-NO" smtClean="0"/>
          </a:p>
        </p:txBody>
      </p:sp>
      <p:sp>
        <p:nvSpPr>
          <p:cNvPr id="22531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7615238" cy="4525963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nb-NO" smtClean="0">
                <a:solidFill>
                  <a:srgbClr val="FF0000"/>
                </a:solidFill>
              </a:rPr>
              <a:t>Synlighet</a:t>
            </a:r>
            <a:r>
              <a:rPr lang="nb-NO" smtClean="0"/>
              <a:t>: uten oppmerksomhet, intet omdømme</a:t>
            </a:r>
            <a:endParaRPr lang="nb-NO" smtClean="0">
              <a:solidFill>
                <a:srgbClr val="FF0000"/>
              </a:solidFill>
            </a:endParaRPr>
          </a:p>
          <a:p>
            <a:pPr marL="457200" indent="-457200" eaLnBrk="1" hangingPunct="1">
              <a:buFontTx/>
              <a:buAutoNum type="arabicPeriod"/>
            </a:pPr>
            <a:r>
              <a:rPr lang="nb-NO" smtClean="0">
                <a:solidFill>
                  <a:srgbClr val="FF0000"/>
                </a:solidFill>
              </a:rPr>
              <a:t>Distinkthet/særpreg</a:t>
            </a:r>
            <a:r>
              <a:rPr lang="nb-NO" smtClean="0"/>
              <a:t>: er man forskjellig fra andre, framstår man som unik og opptar en plass hos interessentene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nb-NO" smtClean="0">
                <a:solidFill>
                  <a:srgbClr val="FF0000"/>
                </a:solidFill>
              </a:rPr>
              <a:t>Autentisitet</a:t>
            </a:r>
            <a:r>
              <a:rPr lang="nb-NO" smtClean="0"/>
              <a:t>: må fremstå som ekte, og være ekte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nb-NO" smtClean="0">
                <a:solidFill>
                  <a:srgbClr val="FF0000"/>
                </a:solidFill>
              </a:rPr>
              <a:t>Konsistens</a:t>
            </a:r>
            <a:r>
              <a:rPr lang="nb-NO" smtClean="0"/>
              <a:t>: fremstå utad med en identitet, da er man tydelig</a:t>
            </a:r>
            <a:endParaRPr lang="nb-NO" smtClean="0">
              <a:solidFill>
                <a:srgbClr val="FF0000"/>
              </a:solidFill>
            </a:endParaRPr>
          </a:p>
          <a:p>
            <a:pPr marL="457200" indent="-457200" eaLnBrk="1" hangingPunct="1">
              <a:buFontTx/>
              <a:buAutoNum type="arabicPeriod"/>
            </a:pPr>
            <a:r>
              <a:rPr lang="nb-NO" smtClean="0">
                <a:solidFill>
                  <a:srgbClr val="FF0000"/>
                </a:solidFill>
              </a:rPr>
              <a:t>Transparens/innsyn</a:t>
            </a:r>
            <a:r>
              <a:rPr lang="nb-NO" smtClean="0"/>
              <a:t>: la de som vil se, få se. Ikke la en krok få være mørk.</a:t>
            </a:r>
          </a:p>
          <a:p>
            <a:pPr marL="457200" indent="-457200" eaLnBrk="1" hangingPunct="1">
              <a:buFontTx/>
              <a:buNone/>
            </a:pPr>
            <a:endParaRPr lang="nb-N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38" cy="1143000"/>
          </a:xfrm>
        </p:spPr>
        <p:txBody>
          <a:bodyPr/>
          <a:lstStyle/>
          <a:p>
            <a:pPr eaLnBrk="1" hangingPunct="1"/>
            <a:r>
              <a:rPr lang="nb-NO" smtClean="0"/>
              <a:t>Eksempel</a:t>
            </a:r>
          </a:p>
        </p:txBody>
      </p:sp>
      <p:sp>
        <p:nvSpPr>
          <p:cNvPr id="23555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7615238" cy="4525963"/>
          </a:xfrm>
        </p:spPr>
        <p:txBody>
          <a:bodyPr/>
          <a:lstStyle/>
          <a:p>
            <a:pPr eaLnBrk="1" hangingPunct="1"/>
            <a:r>
              <a:rPr lang="nb-NO" smtClean="0"/>
              <a:t>TINE har jobbet konkret med omdømme siden 1999</a:t>
            </a:r>
          </a:p>
          <a:p>
            <a:pPr eaLnBrk="1" hangingPunct="1"/>
            <a:r>
              <a:rPr lang="nb-NO" smtClean="0"/>
              <a:t>Omdømme ble vurdert som en foretningskritisk verdi i strategien</a:t>
            </a:r>
          </a:p>
          <a:p>
            <a:pPr eaLnBrk="1" hangingPunct="1"/>
            <a:r>
              <a:rPr lang="nb-NO" smtClean="0"/>
              <a:t>Omdømme-tankegangen skulle integreres i ALLE deler av bedriften</a:t>
            </a:r>
          </a:p>
          <a:p>
            <a:pPr eaLnBrk="1" hangingPunct="1"/>
            <a:r>
              <a:rPr lang="nb-NO" smtClean="0"/>
              <a:t>Utviklet eget verdisett med tanke på omdømme: 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nb-NO" smtClean="0"/>
              <a:t>Fremme matkultur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nb-NO" smtClean="0"/>
              <a:t>Gode opplevelser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nb-NO" smtClean="0"/>
              <a:t>Bygge tillit </a:t>
            </a:r>
          </a:p>
          <a:p>
            <a:pPr lvl="2" eaLnBrk="1" hangingPunct="1">
              <a:buFont typeface="Wingdings" pitchFamily="2" charset="2"/>
              <a:buChar char="ü"/>
            </a:pPr>
            <a:r>
              <a:rPr lang="nb-NO" smtClean="0"/>
              <a:t>Utvikling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38" cy="1143000"/>
          </a:xfrm>
        </p:spPr>
        <p:txBody>
          <a:bodyPr/>
          <a:lstStyle/>
          <a:p>
            <a:pPr eaLnBrk="1" hangingPunct="1"/>
            <a:r>
              <a:rPr lang="nb-NO" smtClean="0"/>
              <a:t>Ny kunnskap</a:t>
            </a:r>
          </a:p>
        </p:txBody>
      </p:sp>
      <p:sp>
        <p:nvSpPr>
          <p:cNvPr id="24579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7615238" cy="4525963"/>
          </a:xfrm>
        </p:spPr>
        <p:txBody>
          <a:bodyPr/>
          <a:lstStyle/>
          <a:p>
            <a:pPr eaLnBrk="1" hangingPunct="1"/>
            <a:r>
              <a:rPr lang="nb-NO" smtClean="0"/>
              <a:t>Ungdommers valg og holdninger</a:t>
            </a:r>
          </a:p>
          <a:p>
            <a:pPr lvl="1" eaLnBrk="1" hangingPunct="1"/>
            <a:r>
              <a:rPr lang="nb-NO" smtClean="0"/>
              <a:t>Rose undersøkelsen</a:t>
            </a:r>
          </a:p>
          <a:p>
            <a:pPr lvl="1" eaLnBrk="1" hangingPunct="1"/>
            <a:r>
              <a:rPr lang="nb-NO" smtClean="0"/>
              <a:t>Vilje-Con-Valg</a:t>
            </a:r>
          </a:p>
          <a:p>
            <a:pPr lvl="1" eaLnBrk="1" hangingPunct="1"/>
            <a:r>
              <a:rPr lang="nb-NO" smtClean="0"/>
              <a:t>Viktig for oss å ha god kunnskap på dette området</a:t>
            </a:r>
          </a:p>
          <a:p>
            <a:pPr eaLnBrk="1" hangingPunct="1"/>
            <a:r>
              <a:rPr lang="nb-NO" smtClean="0"/>
              <a:t>Kompetansebehov og rekrutteringsstatus i fiskeindustrien</a:t>
            </a:r>
          </a:p>
          <a:p>
            <a:pPr lvl="1" eaLnBrk="1" hangingPunct="1"/>
            <a:r>
              <a:rPr lang="nb-NO" smtClean="0"/>
              <a:t>Forundersøkelse utført av Møreforskning </a:t>
            </a:r>
          </a:p>
          <a:p>
            <a:pPr lvl="1" eaLnBrk="1" hangingPunct="1"/>
            <a:r>
              <a:rPr lang="nb-NO" smtClean="0"/>
              <a:t>Stor konkurranse om teknisk personell</a:t>
            </a:r>
          </a:p>
          <a:p>
            <a:pPr eaLnBrk="1" hangingPunct="1"/>
            <a:endParaRPr lang="nb-N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38" cy="1511300"/>
          </a:xfrm>
        </p:spPr>
        <p:txBody>
          <a:bodyPr/>
          <a:lstStyle/>
          <a:p>
            <a:pPr eaLnBrk="1" hangingPunct="1"/>
            <a:r>
              <a:rPr lang="nb-NO" smtClean="0"/>
              <a:t>Hvordan få ungdommen til å velge marin sektor</a:t>
            </a:r>
          </a:p>
        </p:txBody>
      </p:sp>
      <p:sp>
        <p:nvSpPr>
          <p:cNvPr id="25603" name="Plassholder for innhold 2"/>
          <p:cNvSpPr>
            <a:spLocks noGrp="1"/>
          </p:cNvSpPr>
          <p:nvPr>
            <p:ph idx="1"/>
          </p:nvPr>
        </p:nvSpPr>
        <p:spPr>
          <a:xfrm>
            <a:off x="457200" y="1571625"/>
            <a:ext cx="8043863" cy="4554538"/>
          </a:xfrm>
        </p:spPr>
        <p:txBody>
          <a:bodyPr/>
          <a:lstStyle/>
          <a:p>
            <a:pPr eaLnBrk="1" hangingPunct="1"/>
            <a:r>
              <a:rPr lang="nb-NO" sz="2000" smtClean="0"/>
              <a:t>Møte ungdommene på deres premisser og deres arena </a:t>
            </a:r>
          </a:p>
          <a:p>
            <a:pPr lvl="1" eaLnBrk="1" hangingPunct="1"/>
            <a:r>
              <a:rPr lang="nb-NO" sz="1600" smtClean="0"/>
              <a:t>Ta dem på alvor</a:t>
            </a:r>
          </a:p>
          <a:p>
            <a:pPr eaLnBrk="1" hangingPunct="1"/>
            <a:r>
              <a:rPr lang="nb-NO" sz="2000" smtClean="0"/>
              <a:t>Endre måten vi fremstår på</a:t>
            </a:r>
          </a:p>
          <a:p>
            <a:pPr lvl="1" eaLnBrk="1" hangingPunct="1"/>
            <a:r>
              <a:rPr lang="nb-NO" sz="1600" smtClean="0"/>
              <a:t>Bli synlig!</a:t>
            </a:r>
          </a:p>
          <a:p>
            <a:pPr lvl="1" eaLnBrk="1" hangingPunct="1"/>
            <a:r>
              <a:rPr lang="nb-NO" sz="1600" smtClean="0"/>
              <a:t>Vise stolthet over arbeidsplassen, regionen og næringen</a:t>
            </a:r>
          </a:p>
          <a:p>
            <a:pPr lvl="1" eaLnBrk="1" hangingPunct="1"/>
            <a:r>
              <a:rPr lang="nb-NO" sz="1600" smtClean="0"/>
              <a:t>Bruk media bevisst </a:t>
            </a:r>
          </a:p>
          <a:p>
            <a:pPr eaLnBrk="1" hangingPunct="1"/>
            <a:r>
              <a:rPr lang="nb-NO" sz="2000" smtClean="0"/>
              <a:t>Gjøre oss attraktive</a:t>
            </a:r>
          </a:p>
          <a:p>
            <a:pPr lvl="1" eaLnBrk="1" hangingPunct="1"/>
            <a:r>
              <a:rPr lang="nb-NO" sz="1600" smtClean="0"/>
              <a:t>Få frem bredden og mulighetene som næringen representerer</a:t>
            </a:r>
          </a:p>
          <a:p>
            <a:pPr lvl="1" eaLnBrk="1" hangingPunct="1"/>
            <a:r>
              <a:rPr lang="nb-NO" sz="1600" smtClean="0"/>
              <a:t>Uansett interesse - vi trenger deg!</a:t>
            </a:r>
          </a:p>
          <a:p>
            <a:pPr eaLnBrk="1" hangingPunct="1"/>
            <a:r>
              <a:rPr lang="nb-NO" sz="2000" smtClean="0"/>
              <a:t>Tetter bånd mellom næring og utdanningsinstitusjoner</a:t>
            </a:r>
          </a:p>
          <a:p>
            <a:pPr lvl="1" eaLnBrk="1" hangingPunct="1"/>
            <a:r>
              <a:rPr lang="nb-NO" sz="1600" smtClean="0"/>
              <a:t>Bli synlig i skolen</a:t>
            </a:r>
          </a:p>
          <a:p>
            <a:pPr lvl="1" eaLnBrk="1" hangingPunct="1"/>
            <a:r>
              <a:rPr lang="nb-NO" sz="1600" smtClean="0"/>
              <a:t>”Jakt” på de attraktive kandidatene (utplassering, sommerjobb, internship)</a:t>
            </a:r>
          </a:p>
          <a:p>
            <a:pPr lvl="1" eaLnBrk="1" hangingPunct="1"/>
            <a:r>
              <a:rPr lang="nb-NO" sz="1600" smtClean="0"/>
              <a:t>Skoleverket må gjenspeile kompetansebehovet i næringen</a:t>
            </a:r>
          </a:p>
          <a:p>
            <a:pPr eaLnBrk="1" hangingPunct="1"/>
            <a:r>
              <a:rPr lang="nb-NO" sz="2000" smtClean="0"/>
              <a:t>Må være sammenheng mellom kart og terreng!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38" cy="1143000"/>
          </a:xfrm>
        </p:spPr>
        <p:txBody>
          <a:bodyPr/>
          <a:lstStyle/>
          <a:p>
            <a:pPr eaLnBrk="1" hangingPunct="1"/>
            <a:r>
              <a:rPr lang="nb-NO" smtClean="0"/>
              <a:t>Bakgrunn for rekrutteringsprosjektet</a:t>
            </a:r>
          </a:p>
        </p:txBody>
      </p:sp>
      <p:sp>
        <p:nvSpPr>
          <p:cNvPr id="8195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7615238" cy="4525963"/>
          </a:xfrm>
        </p:spPr>
        <p:txBody>
          <a:bodyPr/>
          <a:lstStyle/>
          <a:p>
            <a:pPr eaLnBrk="1" hangingPunct="1"/>
            <a:r>
              <a:rPr lang="nb-NO" smtClean="0"/>
              <a:t>Fiskerinæringens Kompetansesenter (FINKO) ble avviklet i 2004</a:t>
            </a:r>
          </a:p>
          <a:p>
            <a:pPr eaLnBrk="1" hangingPunct="1"/>
            <a:r>
              <a:rPr lang="nb-NO" smtClean="0"/>
              <a:t>Ingen ”erstatter” ble etablert</a:t>
            </a:r>
          </a:p>
          <a:p>
            <a:pPr eaLnBrk="1" hangingPunct="1"/>
            <a:r>
              <a:rPr lang="nb-NO" smtClean="0"/>
              <a:t>Rekruttering er blitt viktigere </a:t>
            </a:r>
          </a:p>
          <a:p>
            <a:pPr eaLnBrk="1" hangingPunct="1"/>
            <a:r>
              <a:rPr lang="nb-NO" smtClean="0"/>
              <a:t>Det er større kamp om ungdommen</a:t>
            </a:r>
          </a:p>
          <a:p>
            <a:pPr eaLnBrk="1" hangingPunct="1"/>
            <a:r>
              <a:rPr lang="nb-NO" smtClean="0"/>
              <a:t>”Alle” tar videregående, og valgmulighetene er store</a:t>
            </a:r>
          </a:p>
          <a:p>
            <a:pPr eaLnBrk="1" hangingPunct="1"/>
            <a:r>
              <a:rPr lang="nb-NO" smtClean="0"/>
              <a:t>Minimal arbeidsledighet, som igjen øker konkurransen om arbeidskraften</a:t>
            </a:r>
          </a:p>
          <a:p>
            <a:pPr eaLnBrk="1" hangingPunct="1"/>
            <a:r>
              <a:rPr lang="nb-NO" smtClean="0"/>
              <a:t>Fiskeri- og havbruksnæringens landsforening, Fiskarlaget og NNN jobbet for etablering av et rekrutteringsprosjekt </a:t>
            </a:r>
          </a:p>
          <a:p>
            <a:pPr eaLnBrk="1" hangingPunct="1">
              <a:buFontTx/>
              <a:buNone/>
            </a:pPr>
            <a:endParaRPr lang="nb-N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38" cy="1143000"/>
          </a:xfrm>
        </p:spPr>
        <p:txBody>
          <a:bodyPr/>
          <a:lstStyle/>
          <a:p>
            <a:pPr eaLnBrk="1" hangingPunct="1"/>
            <a:r>
              <a:rPr lang="nb-NO" smtClean="0"/>
              <a:t>Hvordan holde på ungdommen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7615238" cy="4525963"/>
          </a:xfrm>
        </p:spPr>
        <p:txBody>
          <a:bodyPr/>
          <a:lstStyle/>
          <a:p>
            <a:pPr eaLnBrk="1" hangingPunct="1">
              <a:lnSpc>
                <a:spcPct val="125000"/>
              </a:lnSpc>
              <a:defRPr/>
            </a:pPr>
            <a:r>
              <a:rPr lang="nb-NO" sz="2800" dirty="0" smtClean="0"/>
              <a:t>Skap et godt miljø på arbeidsplassen</a:t>
            </a:r>
            <a:endParaRPr lang="nb-NO" sz="2400" dirty="0" smtClean="0"/>
          </a:p>
          <a:p>
            <a:pPr lvl="1" eaLnBrk="1" hangingPunct="1">
              <a:lnSpc>
                <a:spcPct val="125000"/>
              </a:lnSpc>
              <a:defRPr/>
            </a:pPr>
            <a:r>
              <a:rPr lang="nb-NO" dirty="0" smtClean="0"/>
              <a:t>Tilhørighet til et </a:t>
            </a:r>
            <a:r>
              <a:rPr lang="nb-NO" i="1" dirty="0" smtClean="0">
                <a:solidFill>
                  <a:schemeClr val="accent1">
                    <a:lumMod val="50000"/>
                  </a:schemeClr>
                </a:solidFill>
              </a:rPr>
              <a:t>sosialt</a:t>
            </a:r>
            <a:r>
              <a:rPr lang="nb-NO" dirty="0" smtClean="0"/>
              <a:t> fellesskap</a:t>
            </a:r>
          </a:p>
          <a:p>
            <a:pPr lvl="1" eaLnBrk="1" hangingPunct="1">
              <a:lnSpc>
                <a:spcPct val="125000"/>
              </a:lnSpc>
              <a:defRPr/>
            </a:pPr>
            <a:r>
              <a:rPr lang="nb-NO" dirty="0" smtClean="0"/>
              <a:t>Mulighet for å </a:t>
            </a:r>
            <a:r>
              <a:rPr lang="nb-NO" i="1" dirty="0" smtClean="0">
                <a:solidFill>
                  <a:schemeClr val="accent1">
                    <a:lumMod val="50000"/>
                  </a:schemeClr>
                </a:solidFill>
              </a:rPr>
              <a:t>påvirke</a:t>
            </a:r>
            <a:r>
              <a:rPr lang="nb-NO" dirty="0" smtClean="0"/>
              <a:t> egen arbeidssituasjon </a:t>
            </a:r>
          </a:p>
          <a:p>
            <a:pPr lvl="1" eaLnBrk="1" hangingPunct="1">
              <a:lnSpc>
                <a:spcPct val="125000"/>
              </a:lnSpc>
              <a:defRPr/>
            </a:pPr>
            <a:r>
              <a:rPr lang="nb-NO" i="1" dirty="0" smtClean="0">
                <a:solidFill>
                  <a:schemeClr val="accent1">
                    <a:lumMod val="50000"/>
                  </a:schemeClr>
                </a:solidFill>
              </a:rPr>
              <a:t>Meningsfulle</a:t>
            </a:r>
            <a:r>
              <a:rPr lang="nb-NO" dirty="0" smtClean="0"/>
              <a:t> og utfordrende arbeidsoppgaver</a:t>
            </a:r>
          </a:p>
          <a:p>
            <a:pPr lvl="1" eaLnBrk="1" hangingPunct="1">
              <a:lnSpc>
                <a:spcPct val="125000"/>
              </a:lnSpc>
              <a:defRPr/>
            </a:pPr>
            <a:r>
              <a:rPr lang="nb-NO" dirty="0" smtClean="0"/>
              <a:t>Sosial og materiell </a:t>
            </a:r>
            <a:r>
              <a:rPr lang="nb-NO" i="1" dirty="0" smtClean="0">
                <a:solidFill>
                  <a:schemeClr val="accent1">
                    <a:lumMod val="50000"/>
                  </a:schemeClr>
                </a:solidFill>
              </a:rPr>
              <a:t>trygghet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nb-NO" sz="2800" dirty="0" smtClean="0"/>
              <a:t>Rom for videreutvikling og etterutdanning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38" cy="1143000"/>
          </a:xfrm>
        </p:spPr>
        <p:txBody>
          <a:bodyPr/>
          <a:lstStyle/>
          <a:p>
            <a:pPr eaLnBrk="1" hangingPunct="1"/>
            <a:r>
              <a:rPr lang="nb-NO" smtClean="0"/>
              <a:t>Status for prosjektet</a:t>
            </a:r>
          </a:p>
        </p:txBody>
      </p:sp>
      <p:sp>
        <p:nvSpPr>
          <p:cNvPr id="27651" name="Plassholder for innhold 2"/>
          <p:cNvSpPr>
            <a:spLocks noGrp="1"/>
          </p:cNvSpPr>
          <p:nvPr>
            <p:ph idx="1"/>
          </p:nvPr>
        </p:nvSpPr>
        <p:spPr>
          <a:xfrm>
            <a:off x="457200" y="1428750"/>
            <a:ext cx="7972425" cy="5214938"/>
          </a:xfrm>
        </p:spPr>
        <p:txBody>
          <a:bodyPr/>
          <a:lstStyle/>
          <a:p>
            <a:pPr eaLnBrk="1" hangingPunct="1"/>
            <a:r>
              <a:rPr lang="nb-NO" sz="2000" smtClean="0"/>
              <a:t>Styringsgruppemøter </a:t>
            </a:r>
          </a:p>
          <a:p>
            <a:pPr lvl="1" eaLnBrk="1" hangingPunct="1"/>
            <a:r>
              <a:rPr lang="nb-NO" sz="1800" smtClean="0"/>
              <a:t>To gjennomført (september og november)</a:t>
            </a:r>
          </a:p>
          <a:p>
            <a:pPr lvl="1" eaLnBrk="1" hangingPunct="1"/>
            <a:r>
              <a:rPr lang="nb-NO" sz="1800" smtClean="0"/>
              <a:t>Neste styringsgruppemøte i januar </a:t>
            </a:r>
            <a:r>
              <a:rPr lang="nb-NO" sz="1800" smtClean="0">
                <a:sym typeface="Wingdings" pitchFamily="2" charset="2"/>
              </a:rPr>
              <a:t> Strategi og handlingsplan</a:t>
            </a:r>
            <a:endParaRPr lang="nb-NO" sz="1800" smtClean="0"/>
          </a:p>
          <a:p>
            <a:pPr eaLnBrk="1" hangingPunct="1"/>
            <a:r>
              <a:rPr lang="nb-NO" sz="2000" smtClean="0"/>
              <a:t>Informasjonsmateriell</a:t>
            </a:r>
          </a:p>
          <a:p>
            <a:pPr lvl="1" eaLnBrk="1" hangingPunct="1"/>
            <a:r>
              <a:rPr lang="nb-NO" sz="1800" smtClean="0"/>
              <a:t>En gullkantet fremtid </a:t>
            </a:r>
            <a:r>
              <a:rPr lang="nb-NO" sz="1800" smtClean="0">
                <a:sym typeface="Wingdings" pitchFamily="2" charset="2"/>
              </a:rPr>
              <a:t> </a:t>
            </a:r>
            <a:r>
              <a:rPr lang="nb-NO" sz="1800" smtClean="0"/>
              <a:t>Inkludert infofolder fra NettOppFisk</a:t>
            </a:r>
          </a:p>
          <a:p>
            <a:pPr eaLnBrk="1" hangingPunct="1"/>
            <a:r>
              <a:rPr lang="nb-NO" sz="2000" smtClean="0"/>
              <a:t>Kartlegging</a:t>
            </a:r>
          </a:p>
          <a:p>
            <a:pPr lvl="1" eaLnBrk="1" hangingPunct="1"/>
            <a:r>
              <a:rPr lang="nb-NO" sz="1800" smtClean="0"/>
              <a:t>Egen næring</a:t>
            </a:r>
          </a:p>
          <a:p>
            <a:pPr lvl="1" eaLnBrk="1" hangingPunct="1"/>
            <a:r>
              <a:rPr lang="nb-NO" sz="1800" smtClean="0"/>
              <a:t>Andre aktører/sektorer</a:t>
            </a:r>
          </a:p>
          <a:p>
            <a:pPr eaLnBrk="1" hangingPunct="1"/>
            <a:r>
              <a:rPr lang="nb-NO" sz="2000" smtClean="0"/>
              <a:t>Deltakelse på møter og konferanser</a:t>
            </a:r>
          </a:p>
          <a:p>
            <a:pPr eaLnBrk="1" hangingPunct="1"/>
            <a:r>
              <a:rPr lang="nb-NO" sz="2000" smtClean="0"/>
              <a:t>Profil og nettside</a:t>
            </a:r>
          </a:p>
          <a:p>
            <a:pPr eaLnBrk="1" hangingPunct="1"/>
            <a:r>
              <a:rPr lang="nb-NO" sz="2000" smtClean="0"/>
              <a:t>Rapportering til FKD</a:t>
            </a:r>
          </a:p>
          <a:p>
            <a:pPr eaLnBrk="1" hangingPunct="1"/>
            <a:r>
              <a:rPr lang="nb-NO" sz="2000" smtClean="0"/>
              <a:t>Få ny kunnskap</a:t>
            </a:r>
          </a:p>
          <a:p>
            <a:pPr lvl="1" eaLnBrk="1" hangingPunct="1"/>
            <a:r>
              <a:rPr lang="nb-NO" sz="1800" smtClean="0"/>
              <a:t>Vilje-Con-Valg: Ungdommers valg og bortvalg av vgs-fagretninger</a:t>
            </a:r>
          </a:p>
          <a:p>
            <a:pPr lvl="1" eaLnBrk="1" hangingPunct="1"/>
            <a:r>
              <a:rPr lang="nb-NO" sz="1800" smtClean="0"/>
              <a:t>Fiskeindustri: Status for rekruttering og kompetansebehov</a:t>
            </a:r>
          </a:p>
          <a:p>
            <a:pPr eaLnBrk="1" hangingPunct="1"/>
            <a:endParaRPr lang="nb-NO" sz="2000" smtClean="0"/>
          </a:p>
          <a:p>
            <a:pPr eaLnBrk="1" hangingPunct="1"/>
            <a:endParaRPr lang="nb-NO" sz="2000" smtClean="0"/>
          </a:p>
          <a:p>
            <a:pPr eaLnBrk="1" hangingPunct="1"/>
            <a:endParaRPr lang="nb-NO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kstSylinder 1"/>
          <p:cNvSpPr txBox="1">
            <a:spLocks noChangeArrowheads="1"/>
          </p:cNvSpPr>
          <p:nvPr/>
        </p:nvSpPr>
        <p:spPr bwMode="auto">
          <a:xfrm>
            <a:off x="785813" y="2571750"/>
            <a:ext cx="3571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b="1">
                <a:solidFill>
                  <a:schemeClr val="bg1"/>
                </a:solidFill>
              </a:rPr>
              <a:t>Astrid Haugslett, prosjektleder</a:t>
            </a:r>
          </a:p>
          <a:p>
            <a:pPr eaLnBrk="1" hangingPunct="1"/>
            <a:r>
              <a:rPr lang="nb-NO">
                <a:solidFill>
                  <a:schemeClr val="bg1"/>
                </a:solidFill>
              </a:rPr>
              <a:t>astrid.haugslett@fiskerifond.no</a:t>
            </a:r>
          </a:p>
          <a:p>
            <a:pPr eaLnBrk="1" hangingPunct="1"/>
            <a:r>
              <a:rPr lang="nb-NO">
                <a:solidFill>
                  <a:schemeClr val="bg1"/>
                </a:solidFill>
              </a:rPr>
              <a:t>905 98 058</a:t>
            </a:r>
          </a:p>
        </p:txBody>
      </p:sp>
      <p:sp>
        <p:nvSpPr>
          <p:cNvPr id="28675" name="TekstSylinder 2"/>
          <p:cNvSpPr txBox="1">
            <a:spLocks noChangeArrowheads="1"/>
          </p:cNvSpPr>
          <p:nvPr/>
        </p:nvSpPr>
        <p:spPr bwMode="auto">
          <a:xfrm>
            <a:off x="4929188" y="2571750"/>
            <a:ext cx="36433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b-NO" b="1">
                <a:solidFill>
                  <a:schemeClr val="bg1"/>
                </a:solidFill>
              </a:rPr>
              <a:t>Elisabeth Aasum, prosjektleder</a:t>
            </a:r>
          </a:p>
          <a:p>
            <a:pPr eaLnBrk="1" hangingPunct="1"/>
            <a:r>
              <a:rPr lang="nb-NO">
                <a:solidFill>
                  <a:schemeClr val="bg1"/>
                </a:solidFill>
              </a:rPr>
              <a:t>elisabeth.aasum@fiskerifond.no</a:t>
            </a:r>
          </a:p>
          <a:p>
            <a:pPr eaLnBrk="1" hangingPunct="1"/>
            <a:r>
              <a:rPr lang="nb-NO">
                <a:solidFill>
                  <a:schemeClr val="bg1"/>
                </a:solidFill>
              </a:rPr>
              <a:t>950 82 008</a:t>
            </a:r>
          </a:p>
        </p:txBody>
      </p:sp>
      <p:sp>
        <p:nvSpPr>
          <p:cNvPr id="28676" name="TekstSylinder 3"/>
          <p:cNvSpPr txBox="1">
            <a:spLocks noChangeArrowheads="1"/>
          </p:cNvSpPr>
          <p:nvPr/>
        </p:nvSpPr>
        <p:spPr bwMode="auto">
          <a:xfrm>
            <a:off x="1500188" y="1000125"/>
            <a:ext cx="6286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b-NO" sz="2800">
                <a:solidFill>
                  <a:schemeClr val="bg1"/>
                </a:solidFill>
              </a:rPr>
              <a:t>Ta kontakt dersom dere har innspill eller spørsmål til vårt arbeid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38" cy="1143000"/>
          </a:xfrm>
        </p:spPr>
        <p:txBody>
          <a:bodyPr/>
          <a:lstStyle/>
          <a:p>
            <a:pPr eaLnBrk="1" hangingPunct="1"/>
            <a:r>
              <a:rPr lang="nb-NO" smtClean="0"/>
              <a:t>Bakgrunn fortsetter</a:t>
            </a:r>
          </a:p>
        </p:txBody>
      </p:sp>
      <p:sp>
        <p:nvSpPr>
          <p:cNvPr id="9219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7615238" cy="4525963"/>
          </a:xfrm>
        </p:spPr>
        <p:txBody>
          <a:bodyPr/>
          <a:lstStyle/>
          <a:p>
            <a:pPr eaLnBrk="1" hangingPunct="1"/>
            <a:r>
              <a:rPr lang="nb-NO" sz="2400" smtClean="0"/>
              <a:t>Marin sektor har gjennom flere år gjennomgått en periode med til dels sviktende rekruttering til næringen</a:t>
            </a:r>
          </a:p>
          <a:p>
            <a:pPr eaLnBrk="1" hangingPunct="1"/>
            <a:r>
              <a:rPr lang="nb-NO" sz="2400" smtClean="0"/>
              <a:t>Ulike utredninger viser til at flere deler av marin sektor i nær fremtid vil kunne få problemer med å få tak i nøkkelpersonell</a:t>
            </a:r>
          </a:p>
          <a:p>
            <a:pPr eaLnBrk="1" hangingPunct="1"/>
            <a:r>
              <a:rPr lang="nb-NO" sz="2400" smtClean="0"/>
              <a:t>Med dette prosjektet ønsker FKD å bidra med å snu denne utviklingen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38" cy="1143000"/>
          </a:xfrm>
        </p:spPr>
        <p:txBody>
          <a:bodyPr/>
          <a:lstStyle/>
          <a:p>
            <a:pPr eaLnBrk="1" hangingPunct="1"/>
            <a:r>
              <a:rPr lang="nb-NO" smtClean="0"/>
              <a:t>Status</a:t>
            </a:r>
          </a:p>
        </p:txBody>
      </p:sp>
      <p:sp>
        <p:nvSpPr>
          <p:cNvPr id="1024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7615238" cy="4525963"/>
          </a:xfrm>
        </p:spPr>
        <p:txBody>
          <a:bodyPr/>
          <a:lstStyle/>
          <a:p>
            <a:pPr eaLnBrk="1" hangingPunct="1"/>
            <a:r>
              <a:rPr lang="nb-NO" smtClean="0"/>
              <a:t>Økt markedskrav, også med hensyn på kompetanse</a:t>
            </a:r>
          </a:p>
          <a:p>
            <a:pPr eaLnBrk="1" hangingPunct="1"/>
            <a:r>
              <a:rPr lang="nb-NO" smtClean="0"/>
              <a:t>En kunnskapsbasert næring</a:t>
            </a:r>
          </a:p>
          <a:p>
            <a:pPr eaLnBrk="1" hangingPunct="1"/>
            <a:r>
              <a:rPr lang="nb-NO" smtClean="0"/>
              <a:t>Antall sysselsatte går ned</a:t>
            </a:r>
          </a:p>
          <a:p>
            <a:pPr eaLnBrk="1" hangingPunct="1"/>
            <a:r>
              <a:rPr lang="nb-NO" smtClean="0"/>
              <a:t>Utfordring med tanke på forgubbing</a:t>
            </a:r>
          </a:p>
          <a:p>
            <a:pPr eaLnBrk="1" hangingPunct="1"/>
            <a:r>
              <a:rPr lang="nb-NO" smtClean="0"/>
              <a:t>Behov for mer spesialisert kompetanse/annen kompetanse</a:t>
            </a:r>
          </a:p>
          <a:p>
            <a:pPr eaLnBrk="1" hangingPunct="1"/>
            <a:r>
              <a:rPr lang="nb-NO" smtClean="0"/>
              <a:t>For få kvinner i næringen</a:t>
            </a:r>
          </a:p>
          <a:p>
            <a:pPr eaLnBrk="1" hangingPunct="1"/>
            <a:endParaRPr lang="nb-NO" smtClean="0"/>
          </a:p>
          <a:p>
            <a:pPr eaLnBrk="1" hangingPunct="1"/>
            <a:endParaRPr lang="nb-NO" smtClean="0"/>
          </a:p>
          <a:p>
            <a:pPr eaLnBrk="1" hangingPunct="1"/>
            <a:endParaRPr lang="nb-NO" smtClean="0"/>
          </a:p>
          <a:p>
            <a:pPr eaLnBrk="1" hangingPunct="1"/>
            <a:endParaRPr lang="nb-NO" smtClean="0"/>
          </a:p>
          <a:p>
            <a:pPr eaLnBrk="1" hangingPunct="1"/>
            <a:endParaRPr lang="nb-N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7615238" cy="1143000"/>
          </a:xfrm>
        </p:spPr>
        <p:txBody>
          <a:bodyPr/>
          <a:lstStyle/>
          <a:p>
            <a:pPr eaLnBrk="1" hangingPunct="1"/>
            <a:r>
              <a:rPr lang="nb-NO" smtClean="0"/>
              <a:t>Litt Statistikk på Vgs-nivå: 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857224" y="1533524"/>
          <a:ext cx="6377013" cy="4681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38" cy="1143000"/>
          </a:xfrm>
        </p:spPr>
        <p:txBody>
          <a:bodyPr/>
          <a:lstStyle/>
          <a:p>
            <a:pPr eaLnBrk="1" hangingPunct="1"/>
            <a:r>
              <a:rPr lang="nb-NO" smtClean="0"/>
              <a:t>Høyskoler og universitet </a:t>
            </a:r>
          </a:p>
        </p:txBody>
      </p:sp>
      <p:sp>
        <p:nvSpPr>
          <p:cNvPr id="12291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7615238" cy="4525963"/>
          </a:xfrm>
        </p:spPr>
        <p:txBody>
          <a:bodyPr/>
          <a:lstStyle/>
          <a:p>
            <a:pPr eaLnBrk="1" hangingPunct="1"/>
            <a:r>
              <a:rPr lang="nb-NO" smtClean="0"/>
              <a:t>NFH: Lave søkertall og stort frafall</a:t>
            </a:r>
          </a:p>
          <a:p>
            <a:pPr lvl="1" eaLnBrk="1" hangingPunct="1"/>
            <a:r>
              <a:rPr lang="nb-NO" smtClean="0"/>
              <a:t>2 nye til akvakultur, 1 ny på fiskehelse, 21 nye på fiskerifag/fiskerikanditat</a:t>
            </a:r>
          </a:p>
          <a:p>
            <a:pPr eaLnBrk="1" hangingPunct="1"/>
            <a:r>
              <a:rPr lang="nb-NO" smtClean="0"/>
              <a:t>HiBO: Lave søkertall</a:t>
            </a:r>
          </a:p>
          <a:p>
            <a:pPr lvl="1" eaLnBrk="1" hangingPunct="1"/>
            <a:r>
              <a:rPr lang="nb-NO" smtClean="0"/>
              <a:t>8 søkere til fiskerifag, 2 som takket ja til studieplassen</a:t>
            </a:r>
          </a:p>
          <a:p>
            <a:pPr eaLnBrk="1" hangingPunct="1"/>
            <a:r>
              <a:rPr lang="nb-NO" smtClean="0"/>
              <a:t>NTNU: Stor interesse og god tilgang til studenter </a:t>
            </a:r>
          </a:p>
          <a:p>
            <a:pPr lvl="1" eaLnBrk="1" hangingPunct="1"/>
            <a:r>
              <a:rPr lang="nb-NO" smtClean="0"/>
              <a:t>32 mastergradsstudenter på akvakultur, og god søkning til nytt internasjonalt studium (Marine Coastal Development)</a:t>
            </a:r>
          </a:p>
          <a:p>
            <a:pPr eaLnBrk="1" hangingPunct="1"/>
            <a:endParaRPr lang="nb-N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15238" cy="1143000"/>
          </a:xfrm>
        </p:spPr>
        <p:txBody>
          <a:bodyPr/>
          <a:lstStyle/>
          <a:p>
            <a:pPr eaLnBrk="1" hangingPunct="1"/>
            <a:r>
              <a:rPr lang="nb-NO" smtClean="0"/>
              <a:t>Prosjektets politiske forankring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6"/>
          <a:stretch>
            <a:fillRect/>
          </a:stretch>
        </p:blipFill>
        <p:spPr bwMode="auto">
          <a:xfrm>
            <a:off x="214313" y="1857375"/>
            <a:ext cx="8237537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38" cy="1143000"/>
          </a:xfrm>
        </p:spPr>
        <p:txBody>
          <a:bodyPr/>
          <a:lstStyle/>
          <a:p>
            <a:pPr eaLnBrk="1" hangingPunct="1"/>
            <a:r>
              <a:rPr lang="nb-NO" smtClean="0"/>
              <a:t>Målsetninger og </a:t>
            </a:r>
            <a:r>
              <a:rPr lang="nb-NO" b="1" i="1" smtClean="0"/>
              <a:t>føringer</a:t>
            </a:r>
            <a:r>
              <a:rPr lang="nb-NO" smtClean="0"/>
              <a:t> for prosjektet</a:t>
            </a:r>
          </a:p>
        </p:txBody>
      </p:sp>
      <p:sp>
        <p:nvSpPr>
          <p:cNvPr id="14339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7615238" cy="4525963"/>
          </a:xfrm>
        </p:spPr>
        <p:txBody>
          <a:bodyPr/>
          <a:lstStyle/>
          <a:p>
            <a:pPr eaLnBrk="1" hangingPunct="1"/>
            <a:r>
              <a:rPr lang="nb-NO" sz="1800" smtClean="0"/>
              <a:t>Fiskeri- og havbruksnæringen  skal være en sentral del av kunnskaps- og kompetanseøkonomien i Norge</a:t>
            </a:r>
          </a:p>
          <a:p>
            <a:pPr eaLnBrk="1" hangingPunct="1"/>
            <a:r>
              <a:rPr lang="nb-NO" sz="1800" smtClean="0"/>
              <a:t>Det legges til grunn at kunnskap og kompetanse er kritiske nøkkelfaktorer for næringens fremtidige konkurranseevne</a:t>
            </a:r>
          </a:p>
          <a:p>
            <a:pPr eaLnBrk="1" hangingPunct="1"/>
            <a:r>
              <a:rPr lang="nb-NO" sz="1800" smtClean="0"/>
              <a:t>Næringen skal være åpen for personer uten formell fagkompetanse, men disse skal etter en tid i næringen gis tilbud om og insentiver til å formalisere sin kunnskap gjennom etterutdanning og kompetansekurs</a:t>
            </a:r>
          </a:p>
          <a:p>
            <a:pPr eaLnBrk="1" hangingPunct="1"/>
            <a:r>
              <a:rPr lang="nb-NO" sz="1800" smtClean="0"/>
              <a:t>Flere som jobber i fiskeri- og havbruksnæringen skal på sikt ha formell fagkompetanse</a:t>
            </a:r>
          </a:p>
          <a:p>
            <a:pPr eaLnBrk="1" hangingPunct="1"/>
            <a:r>
              <a:rPr lang="nb-NO" sz="1800" smtClean="0"/>
              <a:t>Flere skal finne det attraktivt å jobbe i og i tilknytning til marin sektor</a:t>
            </a:r>
          </a:p>
          <a:p>
            <a:pPr eaLnBrk="1" hangingPunct="1"/>
            <a:r>
              <a:rPr lang="nb-NO" sz="1800" smtClean="0"/>
              <a:t>Næringen skal i større grad etterspørre personer med formell fagkompetanse</a:t>
            </a:r>
          </a:p>
          <a:p>
            <a:pPr eaLnBrk="1" hangingPunct="1"/>
            <a:r>
              <a:rPr lang="nb-NO" sz="1800" smtClean="0"/>
              <a:t>Næringen skal i større grad ta i bruk kvinners kompetanse</a:t>
            </a:r>
          </a:p>
        </p:txBody>
      </p:sp>
      <p:sp>
        <p:nvSpPr>
          <p:cNvPr id="14340" name="AutoShape 4"/>
          <p:cNvSpPr>
            <a:spLocks noChangeAspect="1" noChangeArrowheads="1"/>
          </p:cNvSpPr>
          <p:nvPr/>
        </p:nvSpPr>
        <p:spPr bwMode="auto">
          <a:xfrm>
            <a:off x="457200" y="2273300"/>
            <a:ext cx="7615238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38" cy="1143000"/>
          </a:xfrm>
        </p:spPr>
        <p:txBody>
          <a:bodyPr/>
          <a:lstStyle/>
          <a:p>
            <a:pPr eaLnBrk="1" hangingPunct="1"/>
            <a:r>
              <a:rPr lang="nb-NO" smtClean="0"/>
              <a:t>Rammer</a:t>
            </a:r>
          </a:p>
        </p:txBody>
      </p:sp>
      <p:sp>
        <p:nvSpPr>
          <p:cNvPr id="1536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7615238" cy="4525963"/>
          </a:xfrm>
        </p:spPr>
        <p:txBody>
          <a:bodyPr/>
          <a:lstStyle/>
          <a:p>
            <a:pPr eaLnBrk="1" hangingPunct="1"/>
            <a:r>
              <a:rPr lang="nb-NO" smtClean="0"/>
              <a:t>Administreres av FHF</a:t>
            </a:r>
          </a:p>
          <a:p>
            <a:pPr eaLnBrk="1" hangingPunct="1"/>
            <a:r>
              <a:rPr lang="nb-NO" smtClean="0"/>
              <a:t>Ramme 3 år</a:t>
            </a:r>
          </a:p>
          <a:p>
            <a:pPr eaLnBrk="1" hangingPunct="1"/>
            <a:r>
              <a:rPr lang="nb-NO" smtClean="0"/>
              <a:t>3,6 mill pr år</a:t>
            </a:r>
          </a:p>
          <a:p>
            <a:pPr eaLnBrk="1" hangingPunct="1"/>
            <a:r>
              <a:rPr lang="nb-NO" smtClean="0"/>
              <a:t>Statsbudsjett 2007, under posten Marint Verdiskapingsprogram</a:t>
            </a:r>
          </a:p>
          <a:p>
            <a:pPr eaLnBrk="1" hangingPunct="1"/>
            <a:r>
              <a:rPr lang="nb-NO" smtClean="0"/>
              <a:t>To prosjektledere stasjonert i Trondheim som jobber fulltid med prosjektet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HF mal presentasjoner">
  <a:themeElements>
    <a:clrScheme name="FH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H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H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H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H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H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H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H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H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FHF mal presentasjoner</Template>
  <TotalTime>942</TotalTime>
  <Words>1208</Words>
  <Application>Microsoft Office PowerPoint</Application>
  <PresentationFormat>Skjermfremvisning (4:3)</PresentationFormat>
  <Paragraphs>185</Paragraphs>
  <Slides>22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7" baseType="lpstr">
      <vt:lpstr>Arial</vt:lpstr>
      <vt:lpstr>Trebuchet MS</vt:lpstr>
      <vt:lpstr>Calibri</vt:lpstr>
      <vt:lpstr>Wingdings</vt:lpstr>
      <vt:lpstr>FHF mal presentasjoner</vt:lpstr>
      <vt:lpstr>Økt rekruttering til marin sektor</vt:lpstr>
      <vt:lpstr>Bakgrunn for rekrutteringsprosjektet</vt:lpstr>
      <vt:lpstr>Bakgrunn fortsetter</vt:lpstr>
      <vt:lpstr>Status</vt:lpstr>
      <vt:lpstr>Litt Statistikk på Vgs-nivå: </vt:lpstr>
      <vt:lpstr>Høyskoler og universitet </vt:lpstr>
      <vt:lpstr>Prosjektets politiske forankring</vt:lpstr>
      <vt:lpstr>Målsetninger og føringer for prosjektet</vt:lpstr>
      <vt:lpstr>Rammer</vt:lpstr>
      <vt:lpstr>Styringsgruppen</vt:lpstr>
      <vt:lpstr>Styre med erfaring, kunnskap og vilje</vt:lpstr>
      <vt:lpstr>Mål (mandatet)</vt:lpstr>
      <vt:lpstr>Sekretariatet (FHF)</vt:lpstr>
      <vt:lpstr>Hvordan få tak i og holde på ungdommen!?</vt:lpstr>
      <vt:lpstr>Omdømmets betydning for rekruttering</vt:lpstr>
      <vt:lpstr>Hva kjennetegner virksomheter med godt omdømme? (C Fombrun og C van Riel)</vt:lpstr>
      <vt:lpstr>Eksempel</vt:lpstr>
      <vt:lpstr>Ny kunnskap</vt:lpstr>
      <vt:lpstr>Hvordan få ungdommen til å velge marin sektor</vt:lpstr>
      <vt:lpstr>Hvordan holde på ungdommen</vt:lpstr>
      <vt:lpstr>Status for prosjektet</vt:lpstr>
      <vt:lpstr>PowerPoint-presentasjon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Økt rekruttering til marin sektor</dc:title>
  <dc:creator>Elisabeth Aasum</dc:creator>
  <cp:lastModifiedBy>Olsen, Børge L.</cp:lastModifiedBy>
  <cp:revision>120</cp:revision>
  <dcterms:created xsi:type="dcterms:W3CDTF">2008-10-15T07:22:36Z</dcterms:created>
  <dcterms:modified xsi:type="dcterms:W3CDTF">2012-05-25T06:45:28Z</dcterms:modified>
</cp:coreProperties>
</file>